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15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3251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53252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53253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53254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3255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3256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3257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3258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3259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3260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3261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3262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3263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53264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3265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3266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9FA3143-5DA7-4F40-AC80-495A5FE1B37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326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326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4F7F58F-2A72-413F-A094-D7434D68A8B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EEA9EB1-BFD1-4EE3-99C2-ACEBAE52795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742E428-7195-402C-88E4-D72588030AB5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79B6F60-90DC-434B-BF2E-D1CCEF0F0A4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9" name="Дата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BE59B7F-0B55-4E6D-86AB-7B6E7D87AA9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835DBE-9212-46CF-BFDF-195063B7834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233B9D3-A414-4366-AD41-00DFD962E71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858203-701D-4D38-922D-1B9D71814604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E174819-E22B-4643-BA69-6ED870C67E5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97264BC-A97F-43BF-BEA9-419DDC95423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ru-RU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fld id="{B0133DEC-2FB1-41EC-B0EA-968364D8131D}" type="slidenum">
              <a:rPr lang="ru-RU"/>
              <a:pPr/>
              <a:t>‹#›</a:t>
            </a:fld>
            <a:endParaRPr lang="ru-RU"/>
          </a:p>
        </p:txBody>
      </p:sp>
      <p:grpSp>
        <p:nvGrpSpPr>
          <p:cNvPr id="522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52229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52230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52231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52232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52233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52234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52235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52236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52237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schemeClr val="accent2"/>
                </a:solidFill>
              </a:endParaRPr>
            </a:p>
          </p:txBody>
        </p:sp>
      </p:grpSp>
      <p:sp>
        <p:nvSpPr>
          <p:cNvPr id="52238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2239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224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info@ets-consult.r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400"/>
              <a:t>Учетная система</a:t>
            </a:r>
            <a:r>
              <a:rPr lang="ru-RU"/>
              <a:t/>
            </a:r>
            <a:br>
              <a:rPr lang="ru-RU"/>
            </a:br>
            <a:r>
              <a:rPr lang="ru-RU" sz="2000"/>
              <a:t/>
            </a:r>
            <a:br>
              <a:rPr lang="ru-RU" sz="2000"/>
            </a:br>
            <a:r>
              <a:rPr lang="ru-RU" sz="2000"/>
              <a:t>для складов временного хранения и </a:t>
            </a:r>
            <a:br>
              <a:rPr lang="ru-RU" sz="2000"/>
            </a:br>
            <a:r>
              <a:rPr lang="ru-RU" sz="2000"/>
              <a:t>таможенных брокеров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4400" i="1"/>
              <a:t>«Выпуск-СВХ»</a:t>
            </a:r>
            <a:r>
              <a:rPr lang="ru-RU"/>
              <a:t> </a:t>
            </a:r>
          </a:p>
          <a:p>
            <a:endParaRPr lang="ru-RU" sz="1800">
              <a:sym typeface="Symbol" pitchFamily="18" charset="2"/>
            </a:endParaRPr>
          </a:p>
          <a:p>
            <a:endParaRPr lang="ru-RU" sz="1800">
              <a:sym typeface="Symbol" pitchFamily="18" charset="2"/>
            </a:endParaRPr>
          </a:p>
          <a:p>
            <a:r>
              <a:rPr lang="ru-RU" sz="1800">
                <a:sym typeface="Symbol" pitchFamily="18" charset="2"/>
              </a:rPr>
              <a:t></a:t>
            </a:r>
            <a:r>
              <a:rPr lang="ru-RU" sz="1800"/>
              <a:t>  ЗАО «Евротранссервис», 2013</a:t>
            </a: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381000"/>
            <a:ext cx="1828800" cy="9890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685800"/>
          </a:xfrm>
        </p:spPr>
        <p:txBody>
          <a:bodyPr/>
          <a:lstStyle/>
          <a:p>
            <a:r>
              <a:rPr lang="ru-RU" sz="2800" u="sng"/>
              <a:t>Назначение учетной системы: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143000"/>
            <a:ext cx="8229600" cy="29718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/>
              <a:t>Программный комплекс «Выпуск СВХ» предназначен для автоматизации работы таможенных представителей и складов временного хранения.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/>
              <a:t>Обеспечивает учёт: Клиентов (справочник Контрагентов); разных типов Договоров с клиентами, включая тарифные планы клиента; прибытия и размещения на территории СВХ транспорта и грузов; общих прайс-листов на оказание услуг; выполненных для клиентов складских работ,  консультационных услуг и услуг таможенного брокера в количественном и стоимостном выражении.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/>
              <a:t>Обеспечивает вывод отчетных форм для получения итоговых, промежуточных и статистических данных; вывод данных на печать; экспорт данных во внешние файлы.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/>
              <a:t>Реализованы механизмы разграничения прав пользователей, в т.ч. на входные и выходные формы представления данных.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/>
              <a:t>В программе «Выпуск СВХ» реализованы наборы рабочих мест сотрудников организации. Для чего разработаны отдельные группы пользователей, операции для рабочих мест, документы и отчеты (например, рабочие места: Охрана, Диспетчер СВХ, Специалист ВЭД, Кладовщик, Руководитель, Менеджер).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/>
              <a:t>Реализован клиентский веб-интерфейс для подключения зарегистрированного клиента через Интернет к базе данных программы «Выпуск СВХ» и получения учетных данных, «промаркированных»  этим клиентом (т.е. реализованы строгие права доступа к информации)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200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381000" y="5791200"/>
            <a:ext cx="57912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1400">
                <a:solidFill>
                  <a:schemeClr val="bg2"/>
                </a:solidFill>
              </a:rPr>
              <a:t>На Программный комплекс «Выпуск-СВХ»</a:t>
            </a:r>
            <a:r>
              <a:rPr lang="ru-RU" sz="1400"/>
              <a:t> </a:t>
            </a:r>
            <a:r>
              <a:rPr lang="ru-RU" sz="1400">
                <a:solidFill>
                  <a:schemeClr val="bg2"/>
                </a:solidFill>
              </a:rPr>
              <a:t>компания 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1400">
                <a:solidFill>
                  <a:schemeClr val="bg2"/>
                </a:solidFill>
              </a:rPr>
              <a:t>ЗАО «Евротранссервис» имеет свидетельство о государственной регистрации программы в Реестре программ для ЭВМ Российской Федерации</a:t>
            </a:r>
          </a:p>
        </p:txBody>
      </p:sp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4600" y="3733800"/>
            <a:ext cx="2041525" cy="2895600"/>
          </a:xfrm>
          <a:prstGeom prst="rect">
            <a:avLst/>
          </a:prstGeom>
          <a:noFill/>
        </p:spPr>
      </p:pic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381000" y="3962400"/>
            <a:ext cx="5715000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/>
              <a:t>Реализованы сервисы отправки автоматических уведомлений клиентам на разные события: приход ТС на СВХ, ДТ подана, Выпуск разрешен, ТС вышла с СВХ, груз выгружен на СВХ и т.п. </a:t>
            </a:r>
          </a:p>
          <a:p>
            <a:pPr>
              <a:spcBef>
                <a:spcPct val="50000"/>
              </a:spcBef>
            </a:pPr>
            <a:r>
              <a:rPr lang="ru-RU" sz="1200"/>
              <a:t>Уведомления отправляются в виде </a:t>
            </a:r>
            <a:r>
              <a:rPr lang="en-US" sz="1200"/>
              <a:t>e-mail</a:t>
            </a:r>
            <a:r>
              <a:rPr lang="ru-RU" sz="1200"/>
              <a:t> или </a:t>
            </a:r>
            <a:r>
              <a:rPr lang="en-US" sz="1200"/>
              <a:t>sms</a:t>
            </a:r>
            <a:r>
              <a:rPr lang="ru-RU" sz="1200"/>
              <a:t> автоматически, а в особых случаях – вручную с сохранением истории таких отправок.</a:t>
            </a:r>
          </a:p>
        </p:txBody>
      </p:sp>
      <p:sp>
        <p:nvSpPr>
          <p:cNvPr id="59400" name="Text Box 8"/>
          <p:cNvSpPr txBox="1">
            <a:spLocks noChangeArrowheads="1"/>
          </p:cNvSpPr>
          <p:nvPr/>
        </p:nvSpPr>
        <p:spPr bwMode="auto">
          <a:xfrm>
            <a:off x="457200" y="5105400"/>
            <a:ext cx="57912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>
                <a:solidFill>
                  <a:srgbClr val="800000"/>
                </a:solidFill>
              </a:rPr>
              <a:t>Наши клиенты всегда в курсе, что происходит с их транспортом и грузом!</a:t>
            </a:r>
          </a:p>
        </p:txBody>
      </p:sp>
      <p:pic>
        <p:nvPicPr>
          <p:cNvPr id="59402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76200"/>
            <a:ext cx="1828800" cy="9890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382000" cy="2286000"/>
          </a:xfrm>
        </p:spPr>
        <p:txBody>
          <a:bodyPr/>
          <a:lstStyle/>
          <a:p>
            <a:r>
              <a:rPr lang="ru-RU" sz="2800" u="sng"/>
              <a:t>Документы системы</a:t>
            </a:r>
            <a:r>
              <a:rPr lang="ru-RU" sz="2800"/>
              <a:t/>
            </a:r>
            <a:br>
              <a:rPr lang="ru-RU" sz="2800"/>
            </a:br>
            <a:r>
              <a:rPr lang="ru-RU" sz="1800"/>
              <a:t>позволяют вести учет:</a:t>
            </a:r>
            <a:br>
              <a:rPr lang="ru-RU" sz="1800"/>
            </a:br>
            <a:r>
              <a:rPr lang="ru-RU" sz="1800"/>
              <a:t>коммерческих документов,</a:t>
            </a:r>
            <a:br>
              <a:rPr lang="ru-RU" sz="1800"/>
            </a:br>
            <a:r>
              <a:rPr lang="ru-RU" sz="1800"/>
              <a:t>операций над грузами и транспортными средствами, в том числе процесс от прихода ТС на СВХ до выпуска ГТД</a:t>
            </a:r>
            <a:br>
              <a:rPr lang="ru-RU" sz="1800"/>
            </a:br>
            <a:r>
              <a:rPr lang="ru-RU" sz="1800"/>
              <a:t>в разрезе: Получатель груза, Договор/Приложение, ТС, ГТД, </a:t>
            </a:r>
            <a:r>
              <a:rPr lang="en-US" sz="1800"/>
              <a:t>CMR</a:t>
            </a:r>
            <a:r>
              <a:rPr lang="ru-RU" sz="1800"/>
              <a:t>, код ТН ВЭД, Таможенный пост, складских операций и др.</a:t>
            </a:r>
            <a:endParaRPr lang="ru-RU" sz="280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819400"/>
            <a:ext cx="6497638" cy="3581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2590800"/>
            <a:ext cx="6181725" cy="3724275"/>
          </a:xfrm>
          <a:prstGeom prst="rect">
            <a:avLst/>
          </a:prstGeom>
          <a:noFill/>
        </p:spPr>
      </p:pic>
      <p:sp>
        <p:nvSpPr>
          <p:cNvPr id="55301" name="Rectangle 5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229600" cy="1828800"/>
          </a:xfrm>
          <a:noFill/>
          <a:ln/>
        </p:spPr>
        <p:txBody>
          <a:bodyPr/>
          <a:lstStyle/>
          <a:p>
            <a:r>
              <a:rPr lang="ru-RU" sz="2800" u="sng"/>
              <a:t/>
            </a:r>
            <a:br>
              <a:rPr lang="ru-RU" sz="2800" u="sng"/>
            </a:br>
            <a:r>
              <a:rPr lang="ru-RU" sz="2800" u="sng"/>
              <a:t>Справочники системы</a:t>
            </a:r>
            <a:r>
              <a:rPr lang="ru-RU" sz="2000"/>
              <a:t/>
            </a:r>
            <a:br>
              <a:rPr lang="ru-RU" sz="2000"/>
            </a:br>
            <a:r>
              <a:rPr lang="ru-RU" sz="1800"/>
              <a:t>позволяют вести учет, ввод и редактирование:</a:t>
            </a:r>
            <a:br>
              <a:rPr lang="ru-RU" sz="1800"/>
            </a:br>
            <a:r>
              <a:rPr lang="ru-RU" sz="1800"/>
              <a:t>Контрагентов с реквизитами разного назначения,</a:t>
            </a:r>
            <a:br>
              <a:rPr lang="ru-RU" sz="1800"/>
            </a:br>
            <a:r>
              <a:rPr lang="ru-RU" sz="1800"/>
              <a:t>Зон склада и мест стоянки и хранения,</a:t>
            </a:r>
            <a:br>
              <a:rPr lang="ru-RU" sz="1800"/>
            </a:br>
            <a:r>
              <a:rPr lang="ru-RU" sz="1800"/>
              <a:t>Оказываемых услуг и их групп,</a:t>
            </a:r>
            <a:br>
              <a:rPr lang="ru-RU" sz="1800"/>
            </a:br>
            <a:r>
              <a:rPr lang="ru-RU" sz="1800"/>
              <a:t>Сотрудников и их принадлежности к отделам, и др.</a:t>
            </a:r>
            <a:br>
              <a:rPr lang="ru-RU" sz="1800"/>
            </a:br>
            <a:endParaRPr lang="ru-RU" sz="1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2514600" cy="6096000"/>
          </a:xfrm>
        </p:spPr>
        <p:txBody>
          <a:bodyPr/>
          <a:lstStyle/>
          <a:p>
            <a:r>
              <a:rPr lang="ru-RU" sz="2800" u="sng"/>
              <a:t>Отчеты</a:t>
            </a:r>
            <a:r>
              <a:rPr lang="ru-RU" sz="2800"/>
              <a:t/>
            </a:r>
            <a:br>
              <a:rPr lang="ru-RU" sz="2800"/>
            </a:br>
            <a:r>
              <a:rPr lang="ru-RU" sz="1800"/>
              <a:t>-Преднастроенные отчёты по деятельности СВХ и Таможенного брокера: итоговые, промежуточные, статистические данные.</a:t>
            </a:r>
            <a:br>
              <a:rPr lang="ru-RU" sz="1800"/>
            </a:br>
            <a:r>
              <a:rPr lang="ru-RU" sz="1800"/>
              <a:t>-Выбор различных параметров для формирования отчетов.</a:t>
            </a:r>
            <a:br>
              <a:rPr lang="ru-RU" sz="1800"/>
            </a:br>
            <a:r>
              <a:rPr lang="ru-RU" sz="1800"/>
              <a:t>-Сохранение параметров отчетов. </a:t>
            </a:r>
            <a:br>
              <a:rPr lang="ru-RU" sz="1800"/>
            </a:br>
            <a:r>
              <a:rPr lang="ru-RU" sz="1800"/>
              <a:t>-Вывод полученных отчетов на печать или экспорт отчета во внешние файлы (</a:t>
            </a:r>
            <a:r>
              <a:rPr lang="en-US" sz="1800"/>
              <a:t>Excel, HTML</a:t>
            </a:r>
            <a:r>
              <a:rPr lang="ru-RU" sz="1800"/>
              <a:t>)</a:t>
            </a:r>
            <a:endParaRPr lang="ru-RU"/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533400"/>
            <a:ext cx="6172200" cy="6029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458200" cy="533400"/>
          </a:xfrm>
        </p:spPr>
        <p:txBody>
          <a:bodyPr/>
          <a:lstStyle/>
          <a:p>
            <a:r>
              <a:rPr lang="ru-RU" sz="2800" u="sng"/>
              <a:t>Управление пользователями системы:</a:t>
            </a:r>
          </a:p>
        </p:txBody>
      </p:sp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1066800"/>
            <a:ext cx="5588000" cy="5689600"/>
          </a:xfrm>
          <a:prstGeom prst="rect">
            <a:avLst/>
          </a:prstGeom>
          <a:noFill/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152400" y="1143000"/>
            <a:ext cx="32004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/>
              <a:t>ввод новых, редактирование имеющихся пользователей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/>
              <a:t>привязка пользователя к сотруднику и группе пользователей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/>
              <a:t>Гибкое разграничение прав пользователей и групп пользователей, вплоть до установок меток и чтения архивных документов, прав на входные и выходные формы представления данных.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/>
              <a:t>Протокол действия пользователей, от входа в учетную систему до редактирования отдельных значимых полей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534400" cy="1524000"/>
          </a:xfrm>
        </p:spPr>
        <p:txBody>
          <a:bodyPr/>
          <a:lstStyle/>
          <a:p>
            <a:r>
              <a:rPr lang="ru-RU" sz="2800"/>
              <a:t>Операции над объектами учета:</a:t>
            </a:r>
            <a:br>
              <a:rPr lang="ru-RU" sz="2800"/>
            </a:br>
            <a:r>
              <a:rPr lang="ru-RU" sz="1600"/>
              <a:t>создания новых объектов учета, в т.ч.на основе имеющихся, с сохранением </a:t>
            </a:r>
            <a:br>
              <a:rPr lang="ru-RU" sz="1600"/>
            </a:br>
            <a:r>
              <a:rPr lang="ru-RU" sz="1600"/>
              <a:t>связей между ними;</a:t>
            </a:r>
            <a:br>
              <a:rPr lang="ru-RU" sz="1600"/>
            </a:br>
            <a:r>
              <a:rPr lang="ru-RU" sz="1600"/>
              <a:t>автоматический расчет количества и стоимости  оказанных услуг; и др.</a:t>
            </a:r>
            <a:endParaRPr lang="ru-RU" sz="2800"/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676400"/>
            <a:ext cx="8770938" cy="4987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229600" cy="685800"/>
          </a:xfrm>
        </p:spPr>
        <p:txBody>
          <a:bodyPr/>
          <a:lstStyle/>
          <a:p>
            <a:r>
              <a:rPr lang="ru-RU" sz="2800" u="sng"/>
              <a:t>Технические данные и требования:</a:t>
            </a:r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1447800"/>
            <a:ext cx="5724525" cy="2276475"/>
          </a:xfrm>
          <a:prstGeom prst="rect">
            <a:avLst/>
          </a:prstGeom>
          <a:noFill/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228600" y="1447800"/>
            <a:ext cx="32766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 i="1"/>
              <a:t>Для сервера:</a:t>
            </a:r>
          </a:p>
          <a:p>
            <a:pPr>
              <a:buFontTx/>
              <a:buChar char="-"/>
            </a:pPr>
            <a:r>
              <a:rPr lang="ru-RU" i="1"/>
              <a:t>ОС  Windows Server 2003 и выше (можно использовать Linux),</a:t>
            </a:r>
          </a:p>
          <a:p>
            <a:pPr>
              <a:buFontTx/>
              <a:buChar char="-"/>
            </a:pPr>
            <a:r>
              <a:rPr lang="ru-RU" i="1"/>
              <a:t>Оперативная память —  минимум для ОС + 10-20Мб на каждого пользователя,</a:t>
            </a:r>
          </a:p>
          <a:p>
            <a:pPr>
              <a:buFontTx/>
              <a:buChar char="-"/>
            </a:pPr>
            <a:r>
              <a:rPr lang="ru-RU" i="1"/>
              <a:t>Процессор от 4хядерного Xeon E5430 (от 2,7 ГГц)</a:t>
            </a:r>
            <a:r>
              <a:rPr lang="ru-RU"/>
              <a:t> </a:t>
            </a:r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152400" y="4648200"/>
            <a:ext cx="88392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/>
              <a:t>Microsoft Office 2003 (Excel) или OpenOffice 3.3.</a:t>
            </a:r>
          </a:p>
          <a:p>
            <a:r>
              <a:rPr lang="ru-RU"/>
              <a:t>Firebird 2.1 </a:t>
            </a:r>
            <a:r>
              <a:rPr lang="en-US"/>
              <a:t>(free)</a:t>
            </a:r>
            <a:r>
              <a:rPr lang="ru-RU"/>
              <a:t> </a:t>
            </a:r>
          </a:p>
          <a:p>
            <a:pPr>
              <a:spcBef>
                <a:spcPct val="50000"/>
              </a:spcBef>
            </a:pPr>
            <a:r>
              <a:rPr lang="ru-RU"/>
              <a:t>Нет ограничения на количество пользователей, в т.ч. одновременно работающих.</a:t>
            </a:r>
          </a:p>
          <a:p>
            <a:pPr>
              <a:spcBef>
                <a:spcPct val="50000"/>
              </a:spcBef>
            </a:pPr>
            <a:r>
              <a:rPr lang="ru-RU"/>
              <a:t>Возможность работы через терминальный сервер и прямого подключения к системе.</a:t>
            </a:r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4191000" y="3886200"/>
            <a:ext cx="3517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00FF"/>
                </a:solidFill>
              </a:rPr>
              <a:t>Внутренняя сеть от 100 Мбит</a:t>
            </a:r>
          </a:p>
          <a:p>
            <a:r>
              <a:rPr lang="ru-RU" b="1">
                <a:solidFill>
                  <a:srgbClr val="0000FF"/>
                </a:solidFill>
              </a:rPr>
              <a:t>Интернет от 20 Мбит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/>
              <a:t>                                </a:t>
            </a:r>
            <a:r>
              <a:rPr lang="ru-RU" sz="3200"/>
              <a:t>Контакты: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1371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>
                <a:solidFill>
                  <a:schemeClr val="bg2"/>
                </a:solidFill>
              </a:rPr>
              <a:t>Тел. +7 (903) 796-86-09  Самойлов Юрий</a:t>
            </a:r>
          </a:p>
          <a:p>
            <a:pPr>
              <a:buFont typeface="Wingdings" pitchFamily="2" charset="2"/>
              <a:buNone/>
            </a:pPr>
            <a:r>
              <a:rPr lang="en-US" u="sng">
                <a:solidFill>
                  <a:srgbClr val="0000FF"/>
                </a:solidFill>
                <a:hlinkClick r:id="rId2"/>
              </a:rPr>
              <a:t>info@ets-consult.ru</a:t>
            </a:r>
            <a:endParaRPr lang="ru-RU" u="sng">
              <a:solidFill>
                <a:srgbClr val="0000FF"/>
              </a:solidFill>
            </a:endParaRPr>
          </a:p>
        </p:txBody>
      </p:sp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685800"/>
            <a:ext cx="1057275" cy="1085850"/>
          </a:xfrm>
          <a:prstGeom prst="rect">
            <a:avLst/>
          </a:prstGeom>
          <a:noFill/>
        </p:spPr>
      </p:pic>
      <p:pic>
        <p:nvPicPr>
          <p:cNvPr id="6247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3281363"/>
            <a:ext cx="5562600" cy="3395662"/>
          </a:xfrm>
          <a:prstGeom prst="rect">
            <a:avLst/>
          </a:prstGeom>
          <a:noFill/>
        </p:spPr>
      </p:pic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5943600" y="4800600"/>
            <a:ext cx="32004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/>
              <a:t>г. Москва, ул. 2-я Звенигородская, д. 13, корп. 43</a:t>
            </a:r>
          </a:p>
        </p:txBody>
      </p:sp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5791200" y="3276600"/>
            <a:ext cx="3352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 </a:t>
            </a:r>
            <a:r>
              <a:rPr lang="en-US" sz="2800" u="sng">
                <a:solidFill>
                  <a:srgbClr val="0000FF"/>
                </a:solidFill>
              </a:rPr>
              <a:t>www.ets-consult.ru</a:t>
            </a:r>
            <a:endParaRPr lang="ru-RU" sz="2800" u="sng">
              <a:solidFill>
                <a:srgbClr val="0000FF"/>
              </a:solidFill>
            </a:endParaRPr>
          </a:p>
        </p:txBody>
      </p:sp>
      <p:pic>
        <p:nvPicPr>
          <p:cNvPr id="62473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" y="533400"/>
            <a:ext cx="2286000" cy="12366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248</TotalTime>
  <Words>523</Words>
  <Application>Microsoft PowerPoint</Application>
  <PresentationFormat>Экран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Times New Roman</vt:lpstr>
      <vt:lpstr>Wingdings</vt:lpstr>
      <vt:lpstr>Arial Black</vt:lpstr>
      <vt:lpstr>Symbol</vt:lpstr>
      <vt:lpstr>Пиксел</vt:lpstr>
      <vt:lpstr>Учетная система  для складов временного хранения и  таможенных брокеров</vt:lpstr>
      <vt:lpstr>Назначение учетной системы:</vt:lpstr>
      <vt:lpstr>Документы системы позволяют вести учет: коммерческих документов, операций над грузами и транспортными средствами, в том числе процесс от прихода ТС на СВХ до выпуска ГТД в разрезе: Получатель груза, Договор/Приложение, ТС, ГТД, CMR, код ТН ВЭД, Таможенный пост, складских операций и др.</vt:lpstr>
      <vt:lpstr> Справочники системы позволяют вести учет, ввод и редактирование: Контрагентов с реквизитами разного назначения, Зон склада и мест стоянки и хранения, Оказываемых услуг и их групп, Сотрудников и их принадлежности к отделам, и др. </vt:lpstr>
      <vt:lpstr>Отчеты -Преднастроенные отчёты по деятельности СВХ и Таможенного брокера: итоговые, промежуточные, статистические данные. -Выбор различных параметров для формирования отчетов. -Сохранение параметров отчетов.  -Вывод полученных отчетов на печать или экспорт отчета во внешние файлы (Excel, HTML)</vt:lpstr>
      <vt:lpstr>Управление пользователями системы:</vt:lpstr>
      <vt:lpstr>Операции над объектами учета: создания новых объектов учета, в т.ч.на основе имеющихся, с сохранением  связей между ними; автоматический расчет количества и стоимости  оказанных услуг; и др.</vt:lpstr>
      <vt:lpstr>Технические данные и требования:</vt:lpstr>
      <vt:lpstr>                                Контакты: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fax</cp:lastModifiedBy>
  <cp:revision>21</cp:revision>
  <cp:lastPrinted>1601-01-01T00:00:00Z</cp:lastPrinted>
  <dcterms:created xsi:type="dcterms:W3CDTF">1601-01-01T00:00:00Z</dcterms:created>
  <dcterms:modified xsi:type="dcterms:W3CDTF">2014-06-27T14:04:29Z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